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etiometry.com" TargetMode="External"/><Relationship Id="rId3" Type="http://schemas.openxmlformats.org/officeDocument/2006/relationships/hyperlink" Target="https://www.epic.com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nym.health" TargetMode="External"/><Relationship Id="rId3" Type="http://schemas.openxmlformats.org/officeDocument/2006/relationships/hyperlink" Target="https://www.waystar.com" TargetMode="External"/><Relationship Id="rId4" Type="http://schemas.openxmlformats.org/officeDocument/2006/relationships/hyperlink" Target="https://www.symplr.com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diligentrobots.com" TargetMode="External"/><Relationship Id="rId3" Type="http://schemas.openxmlformats.org/officeDocument/2006/relationships/hyperlink" Target="https://xenex.com" TargetMode="External"/><Relationship Id="rId4" Type="http://schemas.openxmlformats.org/officeDocument/2006/relationships/hyperlink" Target="https://amprobotics.com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credo.ai" TargetMode="External"/><Relationship Id="rId3" Type="http://schemas.openxmlformats.org/officeDocument/2006/relationships/hyperlink" Target="https://protectai.com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uild.com" TargetMode="Externa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da.com" TargetMode="External"/><Relationship Id="rId3" Type="http://schemas.openxmlformats.org/officeDocument/2006/relationships/hyperlink" Target="https://www.infinitus.ai" TargetMode="External"/><Relationship Id="rId4" Type="http://schemas.openxmlformats.org/officeDocument/2006/relationships/hyperlink" Target="https://www.phreesia.com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abridge.com" TargetMode="External"/><Relationship Id="rId3" Type="http://schemas.openxmlformats.org/officeDocument/2006/relationships/hyperlink" Target="https://www.biofourmis.com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biofourmis.com" TargetMode="External"/><Relationship Id="rId3" Type="http://schemas.openxmlformats.org/officeDocument/2006/relationships/hyperlink" Target="https://www.omnicell.com" TargetMode="External"/><Relationship Id="rId4" Type="http://schemas.openxmlformats.org/officeDocument/2006/relationships/hyperlink" Target="https://qventus.com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ntuitive.com" TargetMode="External"/><Relationship Id="rId3" Type="http://schemas.openxmlformats.org/officeDocument/2006/relationships/hyperlink" Target="https://www.moonsurgical.com" TargetMode="External"/><Relationship Id="rId4" Type="http://schemas.openxmlformats.org/officeDocument/2006/relationships/hyperlink" Target="https://www.swisslog-healthcare.com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55448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THE COURSE AFTER HEALTH 201 — FULL AUTOMATION</a:t>
            </a:r>
          </a:p>
          <a:p>
            <a:pPr algn="l">
              <a:spcAft>
                <a:spcPts val="2000"/>
              </a:spcAft>
            </a:pPr>
            <a:r>
              <a:rPr sz="4600" b="1">
                <a:solidFill>
                  <a:srgbClr val="1C2B33"/>
                </a:solidFill>
                <a:latin typeface="Arial"/>
              </a:rPr>
              <a:t>What healthcare looks like when it runs itself.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C2B33"/>
                </a:solidFill>
                <a:latin typeface="Georgia"/>
              </a:rPr>
              <a:t>A conceptual framework for end-to-end automated healthcare — domain by domain: the technology, the flaws, who's building it, and how to prepare now.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03504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B6B72"/>
                </a:solidFill>
                <a:latin typeface="Arial"/>
              </a:rPr>
              <a:t>framework.health201.com  ·  Health 201 · AstroNexus LLC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05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Quality Control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Quality control shifts from retrospective chart audits to continuous, automated surveillance across infection control, falls, pressure injury, and protocol adherence.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Retrospective chart review and periodic audits remain the norm; real-time QC exists mostly in pilot programs.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Real-time QC dashboards are standard-of-care infrastructure, with automated regulatory reporting as a byproduct.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Continuous surveillance raises staff surveillance/trust concerns if poorly communicated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False positive rates must be very low or QC alerts get ignored like any other alert fatigue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Etiometry</a:t>
            </a:r>
            <a:r>
              <a:rPr sz="1200">
                <a:solidFill>
                  <a:srgbClr val="5B6B72"/>
                </a:solidFill>
                <a:latin typeface="Georgia"/>
              </a:rPr>
              <a:t>  — Predictive clinical surveillance (emerging)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Epic Cognitive Computing</a:t>
            </a:r>
            <a:r>
              <a:rPr sz="1200">
                <a:solidFill>
                  <a:srgbClr val="5B6B72"/>
                </a:solidFill>
                <a:latin typeface="Georgia"/>
              </a:rPr>
              <a:t>  — QC / risk models embedded in EHR (mature)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06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Administration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The most automatable domain today: coding, billing, claims, credentialing, and regulatory reporting move to autonomous or near-autonomous operation.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Autonomous coding and denial-prediction tools are commercially mature; full closed-loop revenue cycle automation is still emerging.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The 'near-zero-back-office hospital' — administrative headcount concentrated in exception handling and vendor management.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This is where automation displaces the most jobs fastest — workforce transition planning can't be an afterthought here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Coding automation errors can trigger compliance/fraud exposure if unaudited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Nym Health</a:t>
            </a:r>
            <a:r>
              <a:rPr sz="1200">
                <a:solidFill>
                  <a:srgbClr val="5B6B72"/>
                </a:solidFill>
                <a:latin typeface="Georgia"/>
              </a:rPr>
              <a:t>  — Autonomous medical coding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Waystar</a:t>
            </a:r>
            <a:r>
              <a:rPr sz="1200">
                <a:solidFill>
                  <a:srgbClr val="5B6B72"/>
                </a:solidFill>
                <a:latin typeface="Georgia"/>
              </a:rPr>
              <a:t>  — Revenue cycle automation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4"/>
              </a:rPr>
              <a:t>symplr</a:t>
            </a:r>
            <a:r>
              <a:rPr sz="1200">
                <a:solidFill>
                  <a:srgbClr val="5B6B72"/>
                </a:solidFill>
                <a:latin typeface="Georgia"/>
              </a:rPr>
              <a:t>  — Credentialing automation (mature)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07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Facilities &amp; Logistics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The physical plant — supplies, transport, cleaning, waste — automated via predictive ordering, autonomous mobile robots, and automated sorting.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Autonomous delivery robots and predictive maintenance are in production at leading hospitals; automated waste sorting is early-stage in healthcare specifically (mature in general industry).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Facilities operations run on a predictive, largely unattended loop with human intervention only for exceptions and physical repairs.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Healthcare waste streams (biohazard, sharps, pharma) are higher-stakes to automate wrong than general waste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Robot traffic in clinical corridors needs careful workflow integration to avoid becoming an obstacle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Diligent Robotics (Moxi)</a:t>
            </a:r>
            <a:r>
              <a:rPr sz="1200">
                <a:solidFill>
                  <a:srgbClr val="5B6B72"/>
                </a:solidFill>
                <a:latin typeface="Georgia"/>
              </a:rPr>
              <a:t>  — Hospital logistics robots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Xenex</a:t>
            </a:r>
            <a:r>
              <a:rPr sz="1200">
                <a:solidFill>
                  <a:srgbClr val="5B6B72"/>
                </a:solidFill>
                <a:latin typeface="Georgia"/>
              </a:rPr>
              <a:t>  — Robotic disinfection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4"/>
              </a:rPr>
              <a:t>AMP Robotics</a:t>
            </a:r>
            <a:r>
              <a:rPr sz="1200">
                <a:solidFill>
                  <a:srgbClr val="5B6B72"/>
                </a:solidFill>
                <a:latin typeface="Georgia"/>
              </a:rPr>
              <a:t>  — Automated waste sorting (mature)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08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IT &amp; Agentic Operations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IT shifts from managing applications to orchestrating fleets of AI agents — a new function of agentic controllers, model monitoring, and AI-specific security.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Most health systems have no dedicated agentic-ops function yet; this role is nascent industry-wide, not just in healthcare.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Agentic operations is a standard IT department function, as fundamental as network security is today.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An automated system is an attackable system — agentic infrastructure is a new, poorly understood attack surface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Talent for this role barely exists yet; it will need to be grown internally or hired from adjacent fields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Credo AI</a:t>
            </a:r>
            <a:r>
              <a:rPr sz="1200">
                <a:solidFill>
                  <a:srgbClr val="5B6B72"/>
                </a:solidFill>
                <a:latin typeface="Georgia"/>
              </a:rPr>
              <a:t>  — AI governance/monitoring (emerging)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Protect AI</a:t>
            </a:r>
            <a:r>
              <a:rPr sz="1200">
                <a:solidFill>
                  <a:srgbClr val="5B6B72"/>
                </a:solidFill>
                <a:latin typeface="Georgia"/>
              </a:rPr>
              <a:t>  — AI security (emerging)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09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Workforce Transition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Automation shrinks some roles fast (back-office, coding, basic triage) while creating new ones (agentic controllers, AI clinical auditors, automation supervisors).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Most organizations have no formal workforce transition plan tied to their automation roadmap.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Workforce planning is integrated into every automation initiative from the start, not handled after the fact.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Doing this reactively, after layoffs rather than before, destroys trust and institutional knowledge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New roles (agentic controller, AI auditor) don't have established training pipelines yet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Guild</a:t>
            </a:r>
            <a:r>
              <a:rPr sz="1200">
                <a:solidFill>
                  <a:srgbClr val="5B6B72"/>
                </a:solidFill>
                <a:latin typeface="Georgia"/>
              </a:rPr>
              <a:t>  — Workforce reskilling platform (mature)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10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Economics &amp; Governance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The cross-cutting questions: who pays for automated care, who's liable when it fails, and how it's regulated and governed.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Reimbursement and liability frameworks lag technology significantly; most organizations self-govern via ad hoc AI committees.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Formal reimbursement codes and regulatory certification pathways exist for defined categories of autonomous care.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Equity risk: automation could lower cost of access, or concentrate it — the outcome depends on policy choices, not just technology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Liability ambiguity is currently the single biggest brake on clinical (vs. administrative) automation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</a:rPr>
              <a:t>Health system AI governance committees</a:t>
            </a:r>
            <a:r>
              <a:rPr sz="1200">
                <a:solidFill>
                  <a:srgbClr val="5B6B72"/>
                </a:solidFill>
                <a:latin typeface="Georgia"/>
              </a:rPr>
              <a:t>  — Internal governance (emerging)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UNIT 03 · WHAT TO DO NOW</a:t>
            </a:r>
          </a:p>
          <a:p>
            <a:pPr algn="l">
              <a:spcAft>
                <a:spcPts val="600"/>
              </a:spcAft>
            </a:pPr>
            <a:r>
              <a:rPr sz="3000" b="1">
                <a:solidFill>
                  <a:srgbClr val="1C2B33"/>
                </a:solidFill>
                <a:latin typeface="Arial"/>
              </a:rPr>
              <a:t>Sequence by risk. Start where automation is boring.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43200"/>
            <a:ext cx="11064240" cy="7315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816352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/>
            </a:r>
            <a:r>
              <a:rPr b="1" sz="1300">
                <a:solidFill>
                  <a:srgbClr val="0F6B66"/>
                </a:solidFill>
                <a:latin typeface="Arial"/>
              </a:rPr>
              <a:t>1 · DATA READINESS   </a:t>
            </a:r>
            <a:r>
              <a:rPr sz="1350">
                <a:solidFill>
                  <a:srgbClr val="1C2B33"/>
                </a:solidFill>
                <a:latin typeface="Georgia"/>
              </a:rPr>
              <a:t>Interoperability, data quality, and governance first — every automated system is only as good as what feeds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611880"/>
            <a:ext cx="11064240" cy="7315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3685032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/>
            </a:r>
            <a:r>
              <a:rPr b="1" sz="1300">
                <a:solidFill>
                  <a:srgbClr val="0F6B66"/>
                </a:solidFill>
                <a:latin typeface="Arial"/>
              </a:rPr>
              <a:t>2 · ADMINISTRATIVE AUTOMATION   </a:t>
            </a:r>
            <a:r>
              <a:rPr sz="1350">
                <a:solidFill>
                  <a:srgbClr val="1C2B33"/>
                </a:solidFill>
                <a:latin typeface="Georgia"/>
              </a:rPr>
              <a:t>Highest ROI, lowest clinical risk. Coding, billing, credentialing, reporting — the near-zero back office.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480560"/>
            <a:ext cx="11064240" cy="7315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4553712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/>
            </a:r>
            <a:r>
              <a:rPr b="1" sz="1300">
                <a:solidFill>
                  <a:srgbClr val="0F6B66"/>
                </a:solidFill>
                <a:latin typeface="Arial"/>
              </a:rPr>
              <a:t>3 · CLINICAL SUPPORT   </a:t>
            </a:r>
            <a:r>
              <a:rPr sz="1350">
                <a:solidFill>
                  <a:srgbClr val="1C2B33"/>
                </a:solidFill>
                <a:latin typeface="Georgia"/>
              </a:rPr>
              <a:t>Ambient documentation, early warning, real-time quality control — with clinician review built in.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349240"/>
            <a:ext cx="11064240" cy="7315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5422392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/>
            </a:r>
            <a:r>
              <a:rPr b="1" sz="1300">
                <a:solidFill>
                  <a:srgbClr val="0F6B66"/>
                </a:solidFill>
                <a:latin typeface="Arial"/>
              </a:rPr>
              <a:t>4 · CLINICAL AUTONOMY   </a:t>
            </a:r>
            <a:r>
              <a:rPr sz="1350">
                <a:solidFill>
                  <a:srgbClr val="1C2B33"/>
                </a:solidFill>
                <a:latin typeface="Georgia"/>
              </a:rPr>
              <a:t>Defined-procedure autonomy last, under certification, with the liability question answered.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1078992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60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OFFICE HOURS ARE OPEN</a:t>
            </a:r>
          </a:p>
          <a:p>
            <a:pPr algn="l">
              <a:spcAft>
                <a:spcPts val="2200"/>
              </a:spcAft>
            </a:pPr>
            <a:r>
              <a:rPr sz="3400" b="1">
                <a:solidFill>
                  <a:srgbClr val="1C2B33"/>
                </a:solidFill>
                <a:latin typeface="Arial"/>
              </a:rPr>
              <a:t>Preparation is a choice you make before the technology arrives.</a:t>
            </a:r>
          </a:p>
          <a:p>
            <a:pPr algn="l">
              <a:spcAft>
                <a:spcPts val="600"/>
              </a:spcAft>
            </a:pPr>
            <a:r>
              <a:rPr sz="1800" b="0">
                <a:solidFill>
                  <a:srgbClr val="1C2B33"/>
                </a:solidFill>
                <a:latin typeface="Georgia"/>
              </a:rPr>
              <a:t>The full framework, the vendor directory, and the essays are open to read at framework.health201.com — no account, no paywall.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B6B72"/>
                </a:solidFill>
                <a:latin typeface="Arial"/>
              </a:rPr>
              <a:t>HEALTH 2.0.1 · HEALTH 201 · ASTRONEXUS LLC · CONCEPTUAL FRAMEWORK — NOT MEDICAL OR LEGAL ADVICE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0789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UNIT 01 · THE PREMISE</a:t>
            </a:r>
          </a:p>
          <a:p>
            <a:pPr algn="l">
              <a:spcAft>
                <a:spcPts val="600"/>
              </a:spcAft>
            </a:pPr>
            <a:r>
              <a:rPr sz="3000" b="1">
                <a:solidFill>
                  <a:srgbClr val="1C2B33"/>
                </a:solidFill>
                <a:latin typeface="Arial"/>
              </a:rPr>
              <a:t>Three curves are converging. Substitution is a gradient, not a choice.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43200"/>
            <a:ext cx="3566160" cy="28346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971800"/>
            <a:ext cx="310896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THE CAPABILITY CURVE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1C2B33"/>
                </a:solidFill>
                <a:latin typeface="Georgia"/>
              </a:rPr>
              <a:t>AI now performs at or above human level on a growing set of clinical and administrative tasks — and the set widens every quarter.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3400" y="2743200"/>
            <a:ext cx="3566160" cy="28346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2971800"/>
            <a:ext cx="310896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THE WORKFORCE CLIFF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1C2B33"/>
                </a:solidFill>
                <a:latin typeface="Georgia"/>
              </a:rPr>
              <a:t>Every developed health system faces structural shortages of clinicians and support staff no training pipeline can close.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2743200"/>
            <a:ext cx="3566160" cy="28346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366760" y="2971800"/>
            <a:ext cx="310896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THE COST CRISIS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1C2B33"/>
                </a:solidFill>
                <a:latin typeface="Georgia"/>
              </a:rPr>
              <a:t>Healthcare spending growth is unsustainable in every major economy — and labor is the largest line item.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UNIT 02 · THE SYSTEM MAP</a:t>
            </a:r>
          </a:p>
          <a:p>
            <a:pPr algn="l">
              <a:spcAft>
                <a:spcPts val="600"/>
              </a:spcAft>
            </a:pPr>
            <a:r>
              <a:rPr sz="2800" b="1">
                <a:solidFill>
                  <a:srgbClr val="1C2B33"/>
                </a:solidFill>
                <a:latin typeface="Arial"/>
              </a:rPr>
              <a:t>It starts as a care pathway…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01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Intake &amp; Access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6324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7296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02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Outpatient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6324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7296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03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Inpatient &amp; Hospital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9612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04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Robotics &amp; Interventional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9612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05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Quality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4788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06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Administration</a:t>
            </a:r>
          </a:p>
        </p:txBody>
      </p:sp>
      <p:cxnSp>
        <p:nvCxnSpPr>
          <p:cNvPr id="18" name="Connector 17"/>
          <p:cNvCxnSpPr/>
          <p:nvPr/>
        </p:nvCxnSpPr>
        <p:spPr>
          <a:xfrm flipV="1">
            <a:off x="2606040" y="2743200"/>
            <a:ext cx="457200" cy="612648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2606040" y="3355848"/>
            <a:ext cx="457200" cy="576072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29200" y="274320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029200" y="393192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7452360" y="2743200"/>
            <a:ext cx="685800" cy="54864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7452360" y="3429000"/>
            <a:ext cx="685800" cy="50292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B6B72"/>
                </a:solidFill>
                <a:latin typeface="Arial"/>
              </a:rPr>
              <a:t>SOLID = CARE PATHWAY · DASHED = SUPPORTING LAYERS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UNIT 02 · THE SYSTEM MAP</a:t>
            </a:r>
          </a:p>
          <a:p>
            <a:pPr algn="l">
              <a:spcAft>
                <a:spcPts val="600"/>
              </a:spcAft>
            </a:pPr>
            <a:r>
              <a:rPr sz="2800" b="1">
                <a:solidFill>
                  <a:srgbClr val="1C2B33"/>
                </a:solidFill>
                <a:latin typeface="Arial"/>
              </a:rPr>
              <a:t>…held up by supporting layers…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01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Intake &amp; Access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6324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7296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02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Outpatient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6324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7296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03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Inpatient &amp; Hospital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9612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04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Robotics &amp; Interventional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9612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05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Quality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4788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06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Administration</a:t>
            </a:r>
          </a:p>
        </p:txBody>
      </p:sp>
      <p:cxnSp>
        <p:nvCxnSpPr>
          <p:cNvPr id="18" name="Connector 17"/>
          <p:cNvCxnSpPr/>
          <p:nvPr/>
        </p:nvCxnSpPr>
        <p:spPr>
          <a:xfrm flipV="1">
            <a:off x="2606040" y="2743200"/>
            <a:ext cx="457200" cy="612648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2606040" y="3355848"/>
            <a:ext cx="457200" cy="576072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29200" y="274320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029200" y="393192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7452360" y="2743200"/>
            <a:ext cx="685800" cy="54864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7452360" y="3429000"/>
            <a:ext cx="685800" cy="50292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182880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93852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07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Facilities &amp; Logistics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8172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08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IT &amp; Agentic Operations</a:t>
            </a:r>
          </a:p>
        </p:txBody>
      </p:sp>
      <p:cxnSp>
        <p:nvCxnSpPr>
          <p:cNvPr id="28" name="Connector 27"/>
          <p:cNvCxnSpPr/>
          <p:nvPr/>
        </p:nvCxnSpPr>
        <p:spPr>
          <a:xfrm flipV="1">
            <a:off x="2834640" y="4343400"/>
            <a:ext cx="822960" cy="685800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5577840" y="4343400"/>
            <a:ext cx="640080" cy="685800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B6B72"/>
                </a:solidFill>
                <a:latin typeface="Arial"/>
              </a:rPr>
              <a:t>SOLID = CARE PATHWAY · DASHED = SUPPORTING LAYERS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UNIT 02 · THE SYSTEM MAP</a:t>
            </a:r>
          </a:p>
          <a:p>
            <a:pPr algn="l">
              <a:spcAft>
                <a:spcPts val="600"/>
              </a:spcAft>
            </a:pPr>
            <a:r>
              <a:rPr sz="2800" b="1">
                <a:solidFill>
                  <a:srgbClr val="1C2B33"/>
                </a:solidFill>
                <a:latin typeface="Arial"/>
              </a:rPr>
              <a:t>…governed by people and rules. One connected system.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01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Intake &amp; Access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6324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7296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02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Outpatient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6324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7296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03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Inpatient &amp; Hospital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356616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96128" y="363016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04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Robotics &amp; Interventional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0" y="237744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96128" y="244144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05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Quality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29718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47888" y="30358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06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0F6B66"/>
                </a:solidFill>
                <a:latin typeface="Arial"/>
              </a:rPr>
              <a:t>Administration</a:t>
            </a:r>
          </a:p>
        </p:txBody>
      </p:sp>
      <p:cxnSp>
        <p:nvCxnSpPr>
          <p:cNvPr id="18" name="Connector 17"/>
          <p:cNvCxnSpPr/>
          <p:nvPr/>
        </p:nvCxnSpPr>
        <p:spPr>
          <a:xfrm flipV="1">
            <a:off x="2606040" y="2743200"/>
            <a:ext cx="457200" cy="612648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2606040" y="3355848"/>
            <a:ext cx="457200" cy="576072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29200" y="274320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029200" y="3931920"/>
            <a:ext cx="457200" cy="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7452360" y="2743200"/>
            <a:ext cx="685800" cy="54864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7452360" y="3429000"/>
            <a:ext cx="685800" cy="502920"/>
          </a:xfrm>
          <a:prstGeom prst="bentConnector3">
            <a:avLst/>
          </a:prstGeom>
          <a:ln w="19050">
            <a:solidFill>
              <a:srgbClr val="0F6B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182880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93852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07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Facilities &amp; Logistics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8172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08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IT &amp; Agentic Operations</a:t>
            </a:r>
          </a:p>
        </p:txBody>
      </p:sp>
      <p:cxnSp>
        <p:nvCxnSpPr>
          <p:cNvPr id="28" name="Connector 27"/>
          <p:cNvCxnSpPr/>
          <p:nvPr/>
        </p:nvCxnSpPr>
        <p:spPr>
          <a:xfrm flipV="1">
            <a:off x="2834640" y="4343400"/>
            <a:ext cx="822960" cy="685800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5577840" y="4343400"/>
            <a:ext cx="640080" cy="685800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731520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42492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09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Workforce Transition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692640" y="5029200"/>
            <a:ext cx="1965960" cy="7772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5B6B7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802368" y="5093208"/>
            <a:ext cx="1746504" cy="64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</a:pPr>
            <a:r>
              <a:rPr sz="900" b="1">
                <a:solidFill>
                  <a:srgbClr val="5B6B72"/>
                </a:solidFill>
                <a:latin typeface="Arial"/>
              </a:rPr>
              <a:t>10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Economics &amp; Governance</a:t>
            </a:r>
          </a:p>
        </p:txBody>
      </p:sp>
      <p:cxnSp>
        <p:nvCxnSpPr>
          <p:cNvPr id="34" name="Connector 33"/>
          <p:cNvCxnSpPr/>
          <p:nvPr/>
        </p:nvCxnSpPr>
        <p:spPr>
          <a:xfrm flipV="1">
            <a:off x="8321040" y="3749039"/>
            <a:ext cx="457200" cy="1280161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 flipH="1" flipV="1">
            <a:off x="9601200" y="3749039"/>
            <a:ext cx="1097280" cy="1280161"/>
          </a:xfrm>
          <a:prstGeom prst="bentConnector3">
            <a:avLst/>
          </a:prstGeom>
          <a:ln w="12700">
            <a:solidFill>
              <a:srgbClr val="5B6B7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B6B72"/>
                </a:solidFill>
                <a:latin typeface="Arial"/>
              </a:rPr>
              <a:t>SOLID = CARE PATHWAY · DASHED = SUPPORTING LAYERS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01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Intake &amp; Access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The patient's first contact with the system — symptom capture, triage, scheduling, and admin clearance — handled end to end before a human is involved.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Chatbot triage and self-scheduling are common; prior auth and eligibility checks are still largely manual or semi-automated.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Fully autonomous intake-to-scheduled-visit pipeline for the majority of non-emergent cases, with human escalation only for ambiguous triage.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Triage AI can under-call or over-call acuity — false negatives are the dangerous failure mode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Prior auth automation depends on payer API cooperation, which is uneven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Digitally excluded patients need a fallback path, not just a worse 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Ada Health</a:t>
            </a:r>
            <a:r>
              <a:rPr sz="1200">
                <a:solidFill>
                  <a:srgbClr val="5B6B72"/>
                </a:solidFill>
                <a:latin typeface="Georgia"/>
              </a:rPr>
              <a:t>  — AI triage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Infinitus</a:t>
            </a:r>
            <a:r>
              <a:rPr sz="1200">
                <a:solidFill>
                  <a:srgbClr val="5B6B72"/>
                </a:solidFill>
                <a:latin typeface="Georgia"/>
              </a:rPr>
              <a:t>  — Eligibility/benefits automation (emerging)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4"/>
              </a:rPr>
              <a:t>Qure4u / Phreesia</a:t>
            </a:r>
            <a:r>
              <a:rPr sz="1200">
                <a:solidFill>
                  <a:srgbClr val="5B6B72"/>
                </a:solidFill>
                <a:latin typeface="Georgia"/>
              </a:rPr>
              <a:t>  — Self-service registration (mature)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02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Outpatient Clinics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Routine outpatient care shifts toward AI-assisted or AI-led visits with continuous remote monitoring between encounters.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Ambient scribing is in production at scale; fully AI-led visits exist only in narrow, low-acuity use cases (e.g., med refill, simple triage).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AI-led visits standard for defined low-acuity protocols; clinicians supervise a panel rather than seeing every patient live.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Ambient documentation errors propagate silently into the legal record if unreviewed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Remote monitoring generates alert fatigue without good triage layers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Abridge / Nuance DAX</a:t>
            </a:r>
            <a:r>
              <a:rPr sz="1200">
                <a:solidFill>
                  <a:srgbClr val="5B6B72"/>
                </a:solidFill>
                <a:latin typeface="Georgia"/>
              </a:rPr>
              <a:t>  — Ambient documentation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Current Health / Biofourmis</a:t>
            </a:r>
            <a:r>
              <a:rPr sz="1200">
                <a:solidFill>
                  <a:srgbClr val="5B6B72"/>
                </a:solidFill>
                <a:latin typeface="Georgia"/>
              </a:rPr>
              <a:t>  — Remote patient monitoring (emerging)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03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Inpatient &amp; Hospital Operations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Real-time, sensor-fused patient monitoring and protocol-driven care pathways replace intermittent vitals checks and retrospective chart review.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Early-warning scoring systems (e.g. NEWS2-based) are widely deployed; closed-loop medication and automated discharge planning are early-stage.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Continuous monitoring is the default on general wards, not just ICU; quality control becomes a real-time system rather than retrospective chart review.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Sensor fusion at scale is expensive to deploy and maintain across a whole hospital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Alert fatigue is the single biggest risk to continuous-monitoring adoption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Automated discharge can undershoot on social/psychosocial readiness factors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Biofourmis</a:t>
            </a:r>
            <a:r>
              <a:rPr sz="1200">
                <a:solidFill>
                  <a:srgbClr val="5B6B72"/>
                </a:solidFill>
                <a:latin typeface="Georgia"/>
              </a:rPr>
              <a:t>  — Continuous monitoring (emerging)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Omnicell</a:t>
            </a:r>
            <a:r>
              <a:rPr sz="1200">
                <a:solidFill>
                  <a:srgbClr val="5B6B72"/>
                </a:solidFill>
                <a:latin typeface="Georgia"/>
              </a:rPr>
              <a:t>  — Medication automation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4"/>
              </a:rPr>
              <a:t>Qventus</a:t>
            </a:r>
            <a:r>
              <a:rPr sz="1200">
                <a:solidFill>
                  <a:srgbClr val="5B6B72"/>
                </a:solidFill>
                <a:latin typeface="Georgia"/>
              </a:rPr>
              <a:t>  — Care pathway / discharge automation (emerging)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1C2B33"/>
                </a:solidFill>
                <a:latin typeface="Arial"/>
              </a:rPr>
              <a:t>HEALTH 2.0.1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6655" y="25603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5B6B72"/>
                </a:solidFill>
                <a:latin typeface="Arial"/>
              </a:rPr>
              <a:t>THE AUTOMATION FRAMEWORK · HEALTH 201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658368"/>
            <a:ext cx="11094415" cy="27940"/>
          </a:xfrm>
          <a:prstGeom prst="rect">
            <a:avLst/>
          </a:prstGeom>
          <a:solidFill>
            <a:srgbClr val="1C2B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200" b="1">
                <a:solidFill>
                  <a:srgbClr val="0F6B66"/>
                </a:solidFill>
                <a:latin typeface="Arial"/>
              </a:rPr>
              <a:t>DOMAIN 04 OF 10</a:t>
            </a:r>
          </a:p>
          <a:p>
            <a:pPr algn="l">
              <a:spcAft>
                <a:spcPts val="600"/>
              </a:spcAft>
            </a:pPr>
            <a:r>
              <a:rPr sz="3200" b="1">
                <a:solidFill>
                  <a:srgbClr val="1C2B33"/>
                </a:solidFill>
                <a:latin typeface="Arial"/>
              </a:rPr>
              <a:t>Interventional &amp; Robotics</a:t>
            </a:r>
          </a:p>
          <a:p>
            <a:pPr algn="l">
              <a:spcAft>
                <a:spcPts val="600"/>
              </a:spcAft>
            </a:pPr>
            <a:r>
              <a:rPr sz="1500" b="0">
                <a:solidFill>
                  <a:srgbClr val="5B6B72"/>
                </a:solidFill>
                <a:latin typeface="Georgia"/>
              </a:rPr>
              <a:t>Physical intervention — surgery, procedures, pharmacy, lab — automated along an autonomy ladder from teleoperated to defined-procedure autonomy.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DC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AUTONOMY TODAY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Teleoperated and supervised-autonomy surgical robots are mature (e.g., da Vinci); full procedural autonomy is investigational, proven only for narrow tasks (e.g., STAR system suturing).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5394960" cy="16002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0F6B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2628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0F6B66"/>
                </a:solidFill>
                <a:latin typeface="Arial"/>
              </a:rPr>
              <a:t>IN ~5 YEARS</a:t>
            </a:r>
          </a:p>
          <a:p>
            <a:pPr algn="l">
              <a:spcAft>
                <a:spcPts val="600"/>
              </a:spcAft>
            </a:pPr>
            <a:r>
              <a:rPr sz="1300" b="0">
                <a:solidFill>
                  <a:srgbClr val="1C2B33"/>
                </a:solidFill>
                <a:latin typeface="Georgia"/>
              </a:rPr>
              <a:t>Defined-procedure autonomy certified for a growing list of standardized, low-variability procedures; complex/emergency cases stay human-led.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60604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FLAWS &amp; RISKS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Liability framework for autonomous surgical error is unresolved in most jurisdictions</a:t>
            </a:r>
          </a:p>
          <a:p>
            <a:pPr algn="l">
              <a:spcAft>
                <a:spcPts val="5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>•  Autonomy certification pathways don't yet exist at the regulatory level for most procedures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45720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5B6B72"/>
                </a:solidFill>
                <a:latin typeface="Arial"/>
              </a:rPr>
              <a:t>WHO'S BUILDING IT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2"/>
              </a:rPr>
              <a:t>Intuitive Surgical (da Vinci)</a:t>
            </a:r>
            <a:r>
              <a:rPr sz="1200">
                <a:solidFill>
                  <a:srgbClr val="5B6B72"/>
                </a:solidFill>
                <a:latin typeface="Georgia"/>
              </a:rPr>
              <a:t>  — Surgical robotics (mature)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3"/>
              </a:rPr>
              <a:t>Moon Surgical</a:t>
            </a:r>
            <a:r>
              <a:rPr sz="1200">
                <a:solidFill>
                  <a:srgbClr val="5B6B72"/>
                </a:solidFill>
                <a:latin typeface="Georgia"/>
              </a:rPr>
              <a:t>  — Surgical robotics (emerging)</a:t>
            </a:r>
          </a:p>
          <a:p>
            <a:pPr algn="l">
              <a:spcAft>
                <a:spcPts val="400"/>
              </a:spcAft>
            </a:pPr>
            <a:r>
              <a:rPr sz="1250" b="0">
                <a:solidFill>
                  <a:srgbClr val="1C2B33"/>
                </a:solidFill>
                <a:latin typeface="Georgia"/>
              </a:rPr>
              <a:t/>
            </a:r>
            <a:r>
              <a:rPr b="1" sz="1250">
                <a:solidFill>
                  <a:srgbClr val="0F6B66"/>
                </a:solidFill>
                <a:latin typeface="Arial"/>
                <a:hlinkClick r:id="rId4"/>
              </a:rPr>
              <a:t>Omnicell / Swisslog Healthcare</a:t>
            </a:r>
            <a:r>
              <a:rPr sz="1200">
                <a:solidFill>
                  <a:srgbClr val="5B6B72"/>
                </a:solidFill>
                <a:latin typeface="Georgia"/>
              </a:rPr>
              <a:t>  — Pharmacy robotics (mature)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